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Текст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12192000" cy="48672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E7E6E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" name="Shape 21"/>
          <p:cNvSpPr/>
          <p:nvPr>
            <p:ph type="title" idx="4294967295"/>
          </p:nvPr>
        </p:nvSpPr>
        <p:spPr>
          <a:xfrm>
            <a:off x="334962" y="2193925"/>
            <a:ext cx="11522076" cy="23876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6000">
                <a:solidFill>
                  <a:srgbClr val="FFFFFF"/>
                </a:solidFill>
                <a:effectLst>
                  <a:outerShdw sx="100000" sy="100000" kx="0" ky="0" algn="b" rotWithShape="0" blurRad="12700" dist="38100" dir="2700000">
                    <a:srgbClr val="DDDDDD"/>
                  </a:outerShdw>
                </a:effectLst>
              </a:defRPr>
            </a:lvl1pPr>
          </a:lstStyle>
          <a:p>
            <a:pPr/>
            <a:r>
              <a:t>ПРЕЗИДЕНТСКИЕ ГРАНТЫ ДЛЯ ННО</a:t>
            </a:r>
          </a:p>
        </p:txBody>
      </p:sp>
      <p:sp>
        <p:nvSpPr>
          <p:cNvPr id="22" name="Shape 22"/>
          <p:cNvSpPr/>
          <p:nvPr>
            <p:ph type="body" sz="half" idx="4294967295"/>
          </p:nvPr>
        </p:nvSpPr>
        <p:spPr>
          <a:xfrm>
            <a:off x="334962" y="5046662"/>
            <a:ext cx="11522076" cy="1655763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 marL="0" indent="0">
              <a:buSzTx/>
              <a:buNone/>
              <a:defRPr b="1">
                <a:solidFill>
                  <a:srgbClr val="1F4E7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pPr>
            <a:r>
              <a:t>ПОСТОЛАКИН ПАВЕЛ ЮРЬЕВИЧ</a:t>
            </a:r>
          </a:p>
          <a:p>
            <a:pPr marL="0" indent="0">
              <a:buSzTx/>
              <a:buNone/>
              <a:defRPr b="1">
                <a:solidFill>
                  <a:srgbClr val="1F4E7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pPr>
            <a:r>
              <a:t>Директор грантовых программ Общественной организации "Союз женщин России"</a:t>
            </a:r>
          </a:p>
        </p:txBody>
      </p:sp>
      <p:sp>
        <p:nvSpPr>
          <p:cNvPr id="23" name="Shape 23"/>
          <p:cNvSpPr/>
          <p:nvPr/>
        </p:nvSpPr>
        <p:spPr>
          <a:xfrm>
            <a:off x="334962" y="403225"/>
            <a:ext cx="2171701" cy="2398713"/>
          </a:xfrm>
          <a:prstGeom prst="rect">
            <a:avLst/>
          </a:prstGeom>
          <a:solidFill>
            <a:srgbClr val="FFFFFF"/>
          </a:solidFill>
          <a:ln w="12700">
            <a:solidFill>
              <a:srgbClr val="41719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4" name="Рисунок Государственного герба Российской Федерации в многоцветном варианте.png" descr="Рисунок Государственного герба Российской Федерации в многоцветном вариант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412" y="712787"/>
            <a:ext cx="1573213" cy="18875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886968">
              <a:defRPr sz="3492">
                <a:solidFill>
                  <a:srgbClr val="FFFFFF"/>
                </a:solidFill>
              </a:defRPr>
            </a:pPr>
            <a:r>
              <a:t>1. Оплата труда и обязательные начисления с ФОТ</a:t>
            </a:r>
            <a:br/>
          </a:p>
        </p:txBody>
      </p:sp>
      <p:sp>
        <p:nvSpPr>
          <p:cNvPr id="54" name="Shape 54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/>
            <a:r>
              <a:t>В конце каждой статьи сметы не забывайте указывать ИТОГ:</a:t>
            </a:r>
          </a:p>
        </p:txBody>
      </p:sp>
      <p:graphicFrame>
        <p:nvGraphicFramePr>
          <p:cNvPr id="55" name="Table 55"/>
          <p:cNvGraphicFramePr/>
          <p:nvPr/>
        </p:nvGraphicFramePr>
        <p:xfrm>
          <a:off x="838200" y="2271712"/>
          <a:ext cx="10515600" cy="46053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541837"/>
                <a:gridCol w="165100"/>
                <a:gridCol w="2039937"/>
                <a:gridCol w="1884362"/>
                <a:gridCol w="1884362"/>
              </a:tblGrid>
              <a:tr h="455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Статьи расходов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Стоимость единицы (руб.)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Количество единиц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Всего рублей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</a:tr>
              <a:tr h="2270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227012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1. Оплата труда и обязательные начисления с ФОТ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561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1.1 Оплата труда штатных сотрудников, в том числе НДФЛ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  <a:tr h="22701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- Руководитель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  <a:tr h="22701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- Бухгалтер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  <a:tr h="22860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-......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  <a:tr h="47307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1.2. Страховые взносы во внебюджетные фонды с ФОТ штатных сотрудников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  <a:endParaRPr sz="1100"/>
                    </a:p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сумма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  <a:endParaRPr sz="1100"/>
                    </a:p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*30,2%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  <a:endParaRPr sz="1100"/>
                    </a:p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  <a:tr h="45561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1.3 Оплата труда привлеченных специалистов, в том числе НДФЛ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  <a:tr h="22701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-......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  <a:tr h="22701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-…..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  <a:tr h="47307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1.4 Страховые взносы во внебюджетные фонды с ФОТ привлеченных специалистов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  <a:endParaRPr sz="1100"/>
                    </a:p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сумма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  <a:endParaRPr sz="1100"/>
                    </a:p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*27,1%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  <a:endParaRPr sz="1100"/>
                    </a:p>
                    <a:p>
                      <a:pPr algn="l">
                        <a:lnSpc>
                          <a:spcPct val="115000"/>
                        </a:lnSpc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  <a:tr h="701675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4000">
                          <a:solidFill>
                            <a:srgbClr val="FF0000"/>
                          </a:solidFill>
                        </a:rPr>
                        <a:t>ИТОГО по статье 1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40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  <p:sp>
        <p:nvSpPr>
          <p:cNvPr id="56" name="Shape 56"/>
          <p:cNvSpPr/>
          <p:nvPr/>
        </p:nvSpPr>
        <p:spPr>
          <a:xfrm>
            <a:off x="5118100" y="6275387"/>
            <a:ext cx="977900" cy="484188"/>
          </a:xfrm>
          <a:prstGeom prst="leftArrow">
            <a:avLst>
              <a:gd name="adj1" fmla="val 50000"/>
              <a:gd name="adj2" fmla="val 49996"/>
            </a:avLst>
          </a:prstGeom>
          <a:solidFill>
            <a:schemeClr val="accent1"/>
          </a:solidFill>
          <a:ln w="12700">
            <a:solidFill>
              <a:srgbClr val="41719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Трудовой договор и/или Дополнительное соглашение.</a:t>
            </a:r>
          </a:p>
          <a:p>
            <a:pPr/>
            <a:r>
              <a:t> Приказ, (с указанием источника финансирования).</a:t>
            </a:r>
          </a:p>
          <a:p>
            <a:pPr/>
            <a:r>
              <a:t> Штатное расписание.</a:t>
            </a:r>
          </a:p>
          <a:p>
            <a:pPr/>
            <a:r>
              <a:t> Табель учета рабочего времени.</a:t>
            </a:r>
          </a:p>
          <a:p>
            <a:pPr/>
            <a:r>
              <a:t>Расчетно-платежная или расчетная ведомости. </a:t>
            </a:r>
          </a:p>
          <a:p>
            <a:pPr/>
            <a:r>
              <a:t>РКО или П/поручения на перечисления с заявлением Исполнителя и его реквизитами, на которые будут перечисляться деньги.</a:t>
            </a:r>
          </a:p>
          <a:p>
            <a:pPr/>
            <a:r>
              <a:t> П/поручения на перечисления НДФЛ и отчислений от ФОТ. </a:t>
            </a:r>
          </a:p>
        </p:txBody>
      </p:sp>
      <p:sp>
        <p:nvSpPr>
          <p:cNvPr id="59" name="Shape 59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1.1 Оплата труда штатных сотрудников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body" idx="4294967295"/>
          </p:nvPr>
        </p:nvSpPr>
        <p:spPr>
          <a:xfrm>
            <a:off x="838200" y="1690687"/>
            <a:ext cx="10515600" cy="5167313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</a:pPr>
            <a:r>
              <a:t>-  Договор гражданско-правового характера или Договор подряда. </a:t>
            </a:r>
          </a:p>
          <a:p>
            <a:pPr>
              <a:lnSpc>
                <a:spcPct val="80000"/>
              </a:lnSpc>
            </a:pPr>
            <a:r>
              <a:t>- Приказ (с указанием источника финансирования).</a:t>
            </a:r>
          </a:p>
          <a:p>
            <a:pPr>
              <a:lnSpc>
                <a:spcPct val="80000"/>
              </a:lnSpc>
            </a:pPr>
            <a:r>
              <a:t>- Расчетно-платежная или расчетная ведомости.</a:t>
            </a:r>
          </a:p>
          <a:p>
            <a:pPr>
              <a:lnSpc>
                <a:spcPct val="80000"/>
              </a:lnSpc>
            </a:pPr>
            <a:r>
              <a:t>- На проведение лекций заполняется «Путевка», с указанием Ф.И.О., места, состава слушателей и «Отметка о выполнении», где указываются Тема, дата, место, время, количество слушателей. Подписывается ответственным за организацию мероприятия.</a:t>
            </a:r>
          </a:p>
          <a:p>
            <a:pPr>
              <a:lnSpc>
                <a:spcPct val="80000"/>
              </a:lnSpc>
            </a:pPr>
            <a:r>
              <a:t>- Акты выполненных работ, (с описанием факта выполнения работ, услуг).</a:t>
            </a:r>
          </a:p>
          <a:p>
            <a:pPr>
              <a:lnSpc>
                <a:spcPct val="80000"/>
              </a:lnSpc>
            </a:pPr>
            <a:r>
              <a:t>- РКО или П/поручения на перечисления.</a:t>
            </a:r>
          </a:p>
          <a:p>
            <a:pPr>
              <a:lnSpc>
                <a:spcPct val="80000"/>
              </a:lnSpc>
            </a:pPr>
            <a:r>
              <a:t>- П/поручения на перечисления НДФЛ и отчислений от ФОТ.</a:t>
            </a:r>
          </a:p>
        </p:txBody>
      </p:sp>
      <p:sp>
        <p:nvSpPr>
          <p:cNvPr id="62" name="Shape 62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1.1 Оплата труда привлеченных специалистов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593850"/>
            <a:ext cx="10515600" cy="1433513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2. Материальные расходы</a:t>
            </a:r>
          </a:p>
        </p:txBody>
      </p:sp>
      <p:graphicFrame>
        <p:nvGraphicFramePr>
          <p:cNvPr id="66" name="Table 66"/>
          <p:cNvGraphicFramePr/>
          <p:nvPr/>
        </p:nvGraphicFramePr>
        <p:xfrm>
          <a:off x="838200" y="2516187"/>
          <a:ext cx="10515600" cy="43608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1687"/>
                <a:gridCol w="2076450"/>
                <a:gridCol w="1912937"/>
                <a:gridCol w="1914525"/>
              </a:tblGrid>
              <a:tr h="89058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2400">
                          <a:solidFill>
                            <a:srgbClr val="FF0000"/>
                          </a:solidFill>
                        </a:defRPr>
                      </a:pPr>
                      <a:r>
                        <a:t>2. Материальные расходы (канцтовары, призы, подарки (расшифровать):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470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2.1 расходные материалы 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2.2 комплектующие изделия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2.3 инвентарь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2.4 канцтовары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2.5 призы, подарки, сувениры с учетом НДФЛ (при вручении изделий, изготовленных физическими лицами, мастерами народных промыслов и т.д.)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0000"/>
                          </a:solidFill>
                        </a:defRPr>
                      </a:pPr>
                    </a:p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0000"/>
                          </a:solidFill>
                        </a:defRPr>
                      </a:pP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 </a:t>
            </a:r>
            <a:r>
              <a:rPr sz="4000"/>
              <a:t>Договор, товарная накладная, счет, счет-фактура.</a:t>
            </a:r>
            <a:endParaRPr sz="4000"/>
          </a:p>
          <a:p>
            <a:pPr>
              <a:defRPr sz="4000"/>
            </a:pPr>
            <a:r>
              <a:t>В случае раздачи призов, подарков, сувениров: Списки (Ф.И.О., подписи и контактные данные).</a:t>
            </a:r>
          </a:p>
          <a:p>
            <a:pPr>
              <a:defRPr sz="4000"/>
            </a:pPr>
            <a:r>
              <a:t>Денежные призы не вручаются</a:t>
            </a:r>
          </a:p>
        </p:txBody>
      </p:sp>
      <p:sp>
        <p:nvSpPr>
          <p:cNvPr id="69" name="Shape 69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2. Материальные расходы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3.Приобретение оборудования</a:t>
            </a:r>
          </a:p>
        </p:txBody>
      </p:sp>
      <p:pic>
        <p:nvPicPr>
          <p:cNvPr id="72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3" name="Table 73"/>
          <p:cNvGraphicFramePr/>
          <p:nvPr/>
        </p:nvGraphicFramePr>
        <p:xfrm>
          <a:off x="838200" y="3124200"/>
          <a:ext cx="10515600" cy="36226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1687"/>
                <a:gridCol w="2076450"/>
                <a:gridCol w="1912937"/>
                <a:gridCol w="1914525"/>
              </a:tblGrid>
              <a:tr h="177323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3. Приобретение оборудования: из него основных средств (расшифровать):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925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3.1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92392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ИТОГО по статье 3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- Договор, товарная накладная, акт, счет, счет-фактура.</a:t>
            </a:r>
          </a:p>
          <a:p>
            <a:pPr/>
            <a:r>
              <a:t>- Распоряжение и Акт приема-передачи.</a:t>
            </a:r>
          </a:p>
          <a:p>
            <a:pPr/>
            <a:r>
              <a:t>- Инвентарная карточка учета основных средств.</a:t>
            </a:r>
          </a:p>
          <a:p>
            <a:pPr/>
            <a:r>
              <a:t>- Платежное поручение об оплате. </a:t>
            </a:r>
          </a:p>
        </p:txBody>
      </p:sp>
      <p:sp>
        <p:nvSpPr>
          <p:cNvPr id="76" name="Shape 76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3.Приобретение оборудования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4. Услуги связи</a:t>
            </a:r>
          </a:p>
        </p:txBody>
      </p:sp>
      <p:pic>
        <p:nvPicPr>
          <p:cNvPr id="79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0" name="Table 80"/>
          <p:cNvGraphicFramePr/>
          <p:nvPr/>
        </p:nvGraphicFramePr>
        <p:xfrm>
          <a:off x="838200" y="3124200"/>
          <a:ext cx="10515600" cy="37798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1687"/>
                <a:gridCol w="2076450"/>
                <a:gridCol w="1912937"/>
                <a:gridCol w="1914525"/>
              </a:tblGrid>
              <a:tr h="2003425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4. Услуги связи (телефонная связь, мобильная связь, интернет, почтовые расходы (расшифровать):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- телефонная связь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- мобильная связь (оплата услуг мобильной связи учитывается только на основании приказа на сотрудников, привлеченных для работ в рамках проекта)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- интернет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 -почтовые расходы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87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4.1 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889000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ИТОГО по статье 4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- Договор на услуги связи (оплата услуг связи, в т.ч. мобильной учитывается только на основании приказа на сотрудников, привлеченных для работ в рамках проекта, с указанием источника финансирования).</a:t>
            </a:r>
          </a:p>
          <a:p>
            <a:pPr/>
            <a:r>
              <a:t>- Детализированные счета оператора сотовой связи.</a:t>
            </a:r>
          </a:p>
          <a:p>
            <a:pPr/>
            <a:r>
              <a:t>- Акт, счет, счет-фактура, платежное поручение.</a:t>
            </a:r>
          </a:p>
          <a:p>
            <a:pPr/>
            <a:r>
              <a:t> - Интернет (договор, счет, платежный документ).</a:t>
            </a:r>
          </a:p>
          <a:p>
            <a:pPr/>
            <a:r>
              <a:t> - Почтовые расходы (договор, счет, платежный документ, реестр отправки корреспонденции).</a:t>
            </a:r>
          </a:p>
        </p:txBody>
      </p:sp>
      <p:sp>
        <p:nvSpPr>
          <p:cNvPr id="83" name="Shape 83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4.Услуги связи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5. Транспортные услуги</a:t>
            </a:r>
          </a:p>
        </p:txBody>
      </p:sp>
      <p:pic>
        <p:nvPicPr>
          <p:cNvPr id="86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7" name="Table 87"/>
          <p:cNvGraphicFramePr/>
          <p:nvPr/>
        </p:nvGraphicFramePr>
        <p:xfrm>
          <a:off x="838200" y="3124200"/>
          <a:ext cx="10515600" cy="39274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568825"/>
                <a:gridCol w="2090737"/>
                <a:gridCol w="1928812"/>
                <a:gridCol w="1927225"/>
              </a:tblGrid>
              <a:tr h="2151062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5. Транспортные услуги (расшифровать):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2800">
                          <a:solidFill>
                            <a:srgbClr val="FF0000"/>
                          </a:solidFill>
                        </a:defRPr>
                      </a:pPr>
                      <a:r>
                        <a:t>-Покупка автотранспорта и других видов транспорта на средства гранта не допускается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-</a:t>
                      </a:r>
                      <a:r>
                        <a:rPr sz="2800"/>
                        <a:t>компенсация расходов сотрудников по договорам ГПХ </a:t>
                      </a:r>
                      <a:endParaRPr sz="2800"/>
                    </a:p>
                    <a:p>
                      <a:pPr algn="l">
                        <a:defRPr b="1" sz="2800">
                          <a:solidFill>
                            <a:srgbClr val="FF0000"/>
                          </a:solidFill>
                        </a:defRPr>
                      </a:pPr>
                      <a:r>
                        <a:t>-аренда автотранспорта (с учетом НДФЛ)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87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5.1 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889000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ИТОГО по статье 5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Детализированный бюджет проекта</a:t>
            </a:r>
          </a:p>
        </p:txBody>
      </p:sp>
      <p:graphicFrame>
        <p:nvGraphicFramePr>
          <p:cNvPr id="27" name="Table 27"/>
          <p:cNvGraphicFramePr/>
          <p:nvPr/>
        </p:nvGraphicFramePr>
        <p:xfrm>
          <a:off x="838200" y="1687512"/>
          <a:ext cx="10515600" cy="45974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108075"/>
                <a:gridCol w="3106737"/>
                <a:gridCol w="1108075"/>
                <a:gridCol w="1417637"/>
                <a:gridCol w="1416050"/>
                <a:gridCol w="1214437"/>
                <a:gridCol w="1144587"/>
              </a:tblGrid>
              <a:tr h="671512">
                <a:tc rowSpan="2"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t>№</a:t>
                      </a:r>
                    </a:p>
                    <a:p>
                      <a:pPr algn="ctr">
                        <a:defRPr sz="1400"/>
                      </a:pPr>
                      <a:r>
                        <a:t>п/п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Наименование статьи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Количество единиц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Стоимость единицы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Общая стоимость проекта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Софинансирование  (если имеется)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Запрашиваемая сумма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</a:tr>
              <a:tr h="129857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(с указанием названия единицы -  напр.,  чел., мес., шт.  и т.п.)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(руб.)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(руб.)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(руб.)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(руб.)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2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3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4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5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6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7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</a:tr>
              <a:tr h="128428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1.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  <a:r>
                        <a:t>Заработная плата штатных сотрудников (физические лица, работающие по трудовому договору):</a:t>
                      </a:r>
                    </a:p>
                    <a:p>
                      <a:pPr algn="l">
                        <a:defRPr sz="1400"/>
                      </a:pPr>
                      <a:r>
                        <a:t>    - в том числе НДФЛ: </a:t>
                      </a:r>
                    </a:p>
                    <a:p>
                      <a:pPr algn="l">
                        <a:defRPr sz="1400"/>
                      </a:pPr>
                      <a:r>
                        <a:t>Страховые взносы на заработную плату (  ____%):  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</a:tr>
              <a:tr h="33496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1.1. 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Руководитель   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1.2. 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Бухгалтер  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</a:tr>
              <a:tr h="33496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1.3.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 …  </a:t>
                      </a:r>
                    </a:p>
                  </a:txBody>
                  <a:tcPr marL="0" marR="0" marT="0" marB="0" anchor="t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- Договоры, задания. </a:t>
            </a:r>
          </a:p>
          <a:p>
            <a:pPr/>
            <a:r>
              <a:t>- Акты;</a:t>
            </a:r>
          </a:p>
          <a:p>
            <a:pPr/>
            <a:r>
              <a:t>- Счета, платежное поручение, </a:t>
            </a:r>
          </a:p>
          <a:p>
            <a:pPr/>
            <a:r>
              <a:t>- Распоряжение по организации с указанием источника финансирования; </a:t>
            </a:r>
          </a:p>
          <a:p>
            <a:pPr/>
            <a:r>
              <a:t>- Путевые листы (при наличии а/транспорта на балансе).</a:t>
            </a:r>
          </a:p>
        </p:txBody>
      </p:sp>
      <p:sp>
        <p:nvSpPr>
          <p:cNvPr id="90" name="Shape 90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5. Транспортные услуги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6. Командировочные расходы</a:t>
            </a:r>
          </a:p>
        </p:txBody>
      </p:sp>
      <p:pic>
        <p:nvPicPr>
          <p:cNvPr id="93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4" name="Table 94"/>
          <p:cNvGraphicFramePr/>
          <p:nvPr/>
        </p:nvGraphicFramePr>
        <p:xfrm>
          <a:off x="838200" y="3124200"/>
          <a:ext cx="10515600" cy="375602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1687"/>
                <a:gridCol w="2076450"/>
                <a:gridCol w="1912937"/>
                <a:gridCol w="1914525"/>
              </a:tblGrid>
              <a:tr h="309880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6. Командировочные расходы штатных сотрудников (физические лица, работающие по трудовому договору):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по видам расходов :- расходы по проезду; - расходы по найму жилого помещения; - суточные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Указывается: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- количество штатных сотрудников, направляемых в командировки по проекту и количество дней командировки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- сумма среднедневного расхода (либо по видам расходов);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- общая сумма</a:t>
                      </a:r>
                    </a:p>
                    <a:p>
                      <a:pPr algn="l"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Оплата проезда, проживания, суточные - только для штатных сотрудников, участвующих в реализации проекта. 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28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6.1 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3286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ИТОГО по статье 6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- Приказ с указанием источника финансирования, служебное задание на командировку;</a:t>
            </a:r>
          </a:p>
          <a:p>
            <a:pPr/>
            <a:r>
              <a:t>- Авансовый отчет и отчет по командировке. </a:t>
            </a:r>
          </a:p>
          <a:p>
            <a:pPr/>
            <a:r>
              <a:t>- Билеты, посадочные талоны. </a:t>
            </a:r>
          </a:p>
          <a:p>
            <a:pPr/>
            <a:r>
              <a:t>- Документы, подтверждающие покупку билетов.</a:t>
            </a:r>
          </a:p>
          <a:p>
            <a:pPr/>
            <a:r>
              <a:t>- Приказ об утверждении размера суточных;</a:t>
            </a:r>
          </a:p>
          <a:p>
            <a:pPr/>
            <a:r>
              <a:t>- Счет или квитанция гостиницы, платежные документы на оплату проживания или слипы (чеки электронных терминалов при проведении операций с использованием банковской карты, держателем которой является работник).</a:t>
            </a:r>
          </a:p>
        </p:txBody>
      </p:sp>
      <p:sp>
        <p:nvSpPr>
          <p:cNvPr id="97" name="Shape 97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6. Командировочные расходы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7. Расходы на банковское обслуживание:</a:t>
            </a:r>
          </a:p>
        </p:txBody>
      </p:sp>
      <p:pic>
        <p:nvPicPr>
          <p:cNvPr id="100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1" name="Table 101"/>
          <p:cNvGraphicFramePr/>
          <p:nvPr/>
        </p:nvGraphicFramePr>
        <p:xfrm>
          <a:off x="838200" y="3124200"/>
          <a:ext cx="10515600" cy="38989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1687"/>
                <a:gridCol w="2076450"/>
                <a:gridCol w="1912937"/>
                <a:gridCol w="1914525"/>
              </a:tblGrid>
              <a:tr h="3241675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7. Расходы на банковское обслуживание: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Оплата за банковское обслуживание включает в себя оплату за ведение банковского счета, кассовых операций на основании заключенного договора (мемориальные ордера и банковские ордера.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Указывается: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-количество месяцев, в течение которых будут производиться расходы;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-среднемесячная стоимость услуг;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- общая сумма расходов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28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7.1 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3286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ИТОГО по статье 7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 </a:t>
            </a:r>
            <a:r>
              <a:rPr sz="4000"/>
              <a:t>Оплата за ведение банковского счета (в случае открытия отдельного счета по гранту).</a:t>
            </a:r>
            <a:endParaRPr sz="4000"/>
          </a:p>
          <a:p>
            <a:pPr>
              <a:defRPr sz="4000"/>
            </a:pPr>
            <a:r>
              <a:t>Мемориальные и банковские ордера на кассовые операции на основании заключенного договора</a:t>
            </a:r>
          </a:p>
        </p:txBody>
      </p:sp>
      <p:sp>
        <p:nvSpPr>
          <p:cNvPr id="104" name="Shape 104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7. Расходы на банковское обслуживание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8. Аренда:</a:t>
            </a:r>
          </a:p>
        </p:txBody>
      </p:sp>
      <p:pic>
        <p:nvPicPr>
          <p:cNvPr id="10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8" name="Table 108"/>
          <p:cNvGraphicFramePr/>
          <p:nvPr/>
        </p:nvGraphicFramePr>
        <p:xfrm>
          <a:off x="838200" y="3124200"/>
          <a:ext cx="10515600" cy="370205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1687"/>
                <a:gridCol w="2076450"/>
                <a:gridCol w="1912937"/>
                <a:gridCol w="1914525"/>
              </a:tblGrid>
              <a:tr h="295275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8. Аренда (помещения, оборудования), расшифровать: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-вид арендуемого помещения с указанием метража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-наименование арендуемого оборудования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Указывается: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-количество месяцев, на которые арендуется помещение и/или оборудование 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-стоимость аренды помещения и/или оборудования в месяц </a:t>
                      </a:r>
                    </a:p>
                    <a:p>
                      <a:pPr algn="l">
                        <a:defRPr b="1" sz="2400">
                          <a:solidFill>
                            <a:srgbClr val="FFFFFF"/>
                          </a:solidFill>
                        </a:defRPr>
                      </a:pPr>
                      <a:r>
                        <a:t>- общая сумма расходов 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20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8.1 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3286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ИТОГО по статье 8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 </a:t>
            </a:r>
            <a:r>
              <a:rPr sz="2400"/>
              <a:t>Договор аренды на помещение и/или оборудования.</a:t>
            </a:r>
            <a:endParaRPr sz="2400"/>
          </a:p>
          <a:p>
            <a:pPr>
              <a:defRPr sz="2400"/>
            </a:pPr>
            <a:r>
              <a:t>Расчет арендной платы (ежемесячный). </a:t>
            </a:r>
          </a:p>
          <a:p>
            <a:pPr>
              <a:defRPr sz="2400"/>
            </a:pPr>
            <a:r>
              <a:t>Копия свидетельства о праве собственности, поэтажный план с указанием занимаемой площади.</a:t>
            </a:r>
          </a:p>
          <a:p>
            <a:pPr>
              <a:defRPr sz="2400"/>
            </a:pPr>
            <a:r>
              <a:t>Акт приема –передачи помещения и/или оборудования, а также перечень арендуемого оборудования.</a:t>
            </a:r>
          </a:p>
          <a:p>
            <a:pPr>
              <a:defRPr sz="2400"/>
            </a:pPr>
            <a:r>
              <a:t>Счет и П/поручение на оплату.</a:t>
            </a:r>
          </a:p>
          <a:p>
            <a:pPr>
              <a:defRPr b="1" sz="2400"/>
            </a:pPr>
            <a:r>
              <a:t>Заключая договор субаренды, необходимо учитывать, что арендатор вправе сдавать арендованное имущество в субаренду только с согласия арендодателя (п. 2 ст. 615 ГК РФ). Во избежание спорных ситуаций его лучше получить в письменной форме.</a:t>
            </a:r>
          </a:p>
        </p:txBody>
      </p:sp>
      <p:sp>
        <p:nvSpPr>
          <p:cNvPr id="111" name="Shape 111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8. Аренда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9. Полиграфические услуги:</a:t>
            </a:r>
          </a:p>
        </p:txBody>
      </p:sp>
      <p:pic>
        <p:nvPicPr>
          <p:cNvPr id="114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15" name="Table 115"/>
          <p:cNvGraphicFramePr/>
          <p:nvPr/>
        </p:nvGraphicFramePr>
        <p:xfrm>
          <a:off x="838200" y="3124200"/>
          <a:ext cx="10515600" cy="370205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1687"/>
                <a:gridCol w="2076450"/>
                <a:gridCol w="1912937"/>
                <a:gridCol w="1914525"/>
              </a:tblGrid>
              <a:tr h="295275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9. Полиграфические услуги (в том числе макет, дизайн) расшифровать:</a:t>
                      </a:r>
                    </a:p>
                    <a:p>
                      <a:pPr algn="l">
                        <a:defRPr b="1" sz="2800">
                          <a:solidFill>
                            <a:srgbClr val="FFFFFF"/>
                          </a:solidFill>
                        </a:defRPr>
                      </a:pPr>
                      <a:r>
                        <a:t>Указывается:</a:t>
                      </a:r>
                    </a:p>
                    <a:p>
                      <a:pPr algn="l">
                        <a:defRPr b="1" sz="2800">
                          <a:solidFill>
                            <a:srgbClr val="FFFFFF"/>
                          </a:solidFill>
                        </a:defRPr>
                      </a:pPr>
                      <a:r>
                        <a:t>-наименование печатной продукции</a:t>
                      </a:r>
                    </a:p>
                    <a:p>
                      <a:pPr algn="l">
                        <a:defRPr b="1" sz="2800">
                          <a:solidFill>
                            <a:srgbClr val="FFFFFF"/>
                          </a:solidFill>
                        </a:defRPr>
                      </a:pPr>
                      <a:r>
                        <a:t>-стоимость разработки макета, (дизайна), формат, тираж </a:t>
                      </a:r>
                    </a:p>
                    <a:p>
                      <a:pPr algn="l">
                        <a:defRPr b="1" sz="2800">
                          <a:solidFill>
                            <a:srgbClr val="FFFFFF"/>
                          </a:solidFill>
                        </a:defRPr>
                      </a:pPr>
                      <a:r>
                        <a:t>- общая сумма расходов 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20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9.1 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3286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ИТОГО по статье 9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 marL="226313" indent="-226313" defTabSz="905255">
              <a:spcBef>
                <a:spcPts val="900"/>
              </a:spcBef>
              <a:defRPr sz="2178"/>
            </a:pPr>
            <a:r>
              <a:t>Договоры, задания (с указанием тиража, формата).</a:t>
            </a:r>
          </a:p>
          <a:p>
            <a:pPr marL="226313" indent="-226313" defTabSz="905255">
              <a:spcBef>
                <a:spcPts val="900"/>
              </a:spcBef>
              <a:defRPr sz="2178"/>
            </a:pPr>
            <a:r>
              <a:t>Акт с указанием подробного содержания оказанной услуги (копия макета, эскиза, дизайна и др.).</a:t>
            </a:r>
          </a:p>
          <a:p>
            <a:pPr marL="226313" indent="-226313" defTabSz="905255">
              <a:spcBef>
                <a:spcPts val="900"/>
              </a:spcBef>
              <a:defRPr sz="2178"/>
            </a:pPr>
            <a:r>
              <a:t>Счет - фактура, счет, платежное поручение, </a:t>
            </a:r>
          </a:p>
          <a:p>
            <a:pPr marL="226313" indent="-226313" defTabSz="905255">
              <a:spcBef>
                <a:spcPts val="900"/>
              </a:spcBef>
              <a:defRPr sz="2178"/>
            </a:pPr>
            <a:r>
              <a:t>Распоряжение с указанием источника финансирования и дальнейшего использования.</a:t>
            </a:r>
          </a:p>
          <a:p>
            <a:pPr marL="226313" indent="-226313" defTabSz="905255">
              <a:spcBef>
                <a:spcPts val="900"/>
              </a:spcBef>
              <a:defRPr sz="2178"/>
            </a:pPr>
            <a:r>
              <a:t>Размещать при реализации проекта на всех используемых информационных ресурсах, а также на всех товарно-материальных ценностях, создаваемых за счет средств Гранта (печатная продукция, сувенирная продукция, наградная продукция (грамоты, сертификаты), вывески, баннеры, плакаты, объявления, и другие) информацию следующего содержания: «При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 (Название грантооператора)»</a:t>
            </a:r>
            <a:r>
              <a:rPr sz="1979"/>
              <a:t>. </a:t>
            </a:r>
          </a:p>
        </p:txBody>
      </p:sp>
      <p:sp>
        <p:nvSpPr>
          <p:cNvPr id="118" name="Shape 118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9. Полиграфические услуги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10. Услуги сторонних организаций:</a:t>
            </a:r>
          </a:p>
        </p:txBody>
      </p:sp>
      <p:pic>
        <p:nvPicPr>
          <p:cNvPr id="121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2" name="Table 122"/>
          <p:cNvGraphicFramePr/>
          <p:nvPr/>
        </p:nvGraphicFramePr>
        <p:xfrm>
          <a:off x="838200" y="3124200"/>
          <a:ext cx="10515600" cy="370205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1687"/>
                <a:gridCol w="2076450"/>
                <a:gridCol w="1912937"/>
                <a:gridCol w="1914525"/>
              </a:tblGrid>
              <a:tr h="295275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10. Услуги сторонних организаций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4000">
                          <a:solidFill>
                            <a:srgbClr val="FFFFFF"/>
                          </a:solidFill>
                        </a:defRPr>
                      </a:pPr>
                      <a:r>
                        <a:t>Указываются расходы по каждому мероприятию в соответствии с календарным планом.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20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10.1 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3286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ИТОГО по статье 10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Детализированный бюджет проекта</a:t>
            </a:r>
          </a:p>
        </p:txBody>
      </p:sp>
      <p:sp>
        <p:nvSpPr>
          <p:cNvPr id="30" name="Shape 30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F4B183"/>
          </a:solidFill>
        </p:spPr>
        <p:txBody>
          <a:bodyPr>
            <a:normAutofit fontScale="100000" lnSpcReduction="0"/>
          </a:bodyPr>
          <a:lstStyle/>
          <a:p>
            <a:pPr>
              <a:lnSpc>
                <a:spcPct val="70000"/>
              </a:lnSpc>
              <a:defRPr b="1">
                <a:solidFill>
                  <a:srgbClr val="595959"/>
                </a:solidFill>
              </a:defRPr>
            </a:pPr>
            <a:r>
              <a:t>1</a:t>
            </a:r>
            <a:r>
              <a:rPr b="0"/>
              <a:t>. </a:t>
            </a:r>
            <a:r>
              <a:t>Заработная</a:t>
            </a:r>
            <a:r>
              <a:rPr b="0"/>
              <a:t> </a:t>
            </a:r>
            <a:r>
              <a:t>плата штатных сотрудников </a:t>
            </a:r>
          </a:p>
          <a:p>
            <a:pPr>
              <a:lnSpc>
                <a:spcPct val="70000"/>
              </a:lnSpc>
              <a:defRPr b="1">
                <a:solidFill>
                  <a:srgbClr val="595959"/>
                </a:solidFill>
              </a:defRPr>
            </a:pPr>
            <a:r>
              <a:t>2. Вознаграждения специалистов </a:t>
            </a:r>
          </a:p>
          <a:p>
            <a:pPr>
              <a:lnSpc>
                <a:spcPct val="70000"/>
              </a:lnSpc>
              <a:defRPr b="1">
                <a:solidFill>
                  <a:srgbClr val="595959"/>
                </a:solidFill>
              </a:defRPr>
            </a:pPr>
            <a:r>
              <a:t>3. Издательско-полиграфические услуги</a:t>
            </a:r>
          </a:p>
          <a:p>
            <a:pPr>
              <a:lnSpc>
                <a:spcPct val="70000"/>
              </a:lnSpc>
              <a:defRPr b="1">
                <a:solidFill>
                  <a:srgbClr val="595959"/>
                </a:solidFill>
              </a:defRPr>
            </a:pPr>
            <a:r>
              <a:t>4. Расходы на подарки, сувенирную продукцию </a:t>
            </a:r>
          </a:p>
          <a:p>
            <a:pPr>
              <a:lnSpc>
                <a:spcPct val="70000"/>
              </a:lnSpc>
              <a:defRPr b="1">
                <a:solidFill>
                  <a:srgbClr val="595959"/>
                </a:solidFill>
              </a:defRPr>
            </a:pPr>
            <a:r>
              <a:t>5. Компенсация расходов на проживание, проезд по договорам ГПХ</a:t>
            </a:r>
          </a:p>
          <a:p>
            <a:pPr>
              <a:lnSpc>
                <a:spcPct val="70000"/>
              </a:lnSpc>
              <a:defRPr b="1">
                <a:solidFill>
                  <a:srgbClr val="595959"/>
                </a:solidFill>
              </a:defRPr>
            </a:pPr>
            <a:r>
              <a:t>6. Транспортные расходы </a:t>
            </a:r>
          </a:p>
          <a:p>
            <a:pPr>
              <a:lnSpc>
                <a:spcPct val="70000"/>
              </a:lnSpc>
              <a:defRPr b="1">
                <a:solidFill>
                  <a:srgbClr val="595959"/>
                </a:solidFill>
              </a:defRPr>
            </a:pPr>
            <a:r>
              <a:t>7. Аренда помещения </a:t>
            </a:r>
          </a:p>
          <a:p>
            <a:pPr>
              <a:lnSpc>
                <a:spcPct val="70000"/>
              </a:lnSpc>
              <a:defRPr b="1">
                <a:solidFill>
                  <a:srgbClr val="595959"/>
                </a:solidFill>
              </a:defRPr>
            </a:pPr>
            <a:r>
              <a:t>8. Аренда оборудования</a:t>
            </a:r>
          </a:p>
          <a:p>
            <a:pPr>
              <a:lnSpc>
                <a:spcPct val="70000"/>
              </a:lnSpc>
              <a:defRPr b="1">
                <a:solidFill>
                  <a:srgbClr val="595959"/>
                </a:solidFill>
              </a:defRPr>
            </a:pPr>
            <a:r>
              <a:t>9. Информационные услуги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10. Услуги сторонних организаций:</a:t>
            </a:r>
          </a:p>
        </p:txBody>
      </p:sp>
      <p:pic>
        <p:nvPicPr>
          <p:cNvPr id="125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6" name="Table 126"/>
          <p:cNvGraphicFramePr/>
          <p:nvPr/>
        </p:nvGraphicFramePr>
        <p:xfrm>
          <a:off x="838200" y="3124200"/>
          <a:ext cx="10515600" cy="35956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01712"/>
                <a:gridCol w="2652712"/>
                <a:gridCol w="6861175"/>
              </a:tblGrid>
              <a:tr h="35956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10.1.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Расходы на проезд участников мероприятия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-маршрут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Указывается: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количество  билетов (соответственно числу участников)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стоимость билета (туда - обратно) на 1-го участника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общая сумма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Оплата услуг сторонних организаций за организацию транспортного обслуживания</a:t>
                      </a:r>
                      <a:r>
                        <a:rPr b="1"/>
                        <a:t> </a:t>
                      </a:r>
                      <a:r>
                        <a:t>(по приобретению билетов (ж/д, авиа и т.д.) для участников мероприятий проекта) будет учитываться на основании заключенных договоров.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10. Услуги сторонних организаций:</a:t>
            </a:r>
          </a:p>
        </p:txBody>
      </p:sp>
      <p:pic>
        <p:nvPicPr>
          <p:cNvPr id="129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30" name="Table 130"/>
          <p:cNvGraphicFramePr/>
          <p:nvPr/>
        </p:nvGraphicFramePr>
        <p:xfrm>
          <a:off x="838200" y="3124200"/>
          <a:ext cx="10515600" cy="35956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01712"/>
                <a:gridCol w="2652712"/>
                <a:gridCol w="6861175"/>
              </a:tblGrid>
              <a:tr h="35956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10.2.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Расходы на проживание участников мероприятия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Указывается: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количество проживающих (соответственно числу участников) и количество дней (суток) проживания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стоимость за день (сутки) проживания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общая сумма расходов по статье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Оплата услуг сторонних организаций (вкл. индивидуальных предпринимателей) за организацию проживания участников будет учитываться на основании заключенных договоров и квитанцию (талон) на фактическое проживание.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10. Услуги сторонних организаций:</a:t>
            </a:r>
          </a:p>
        </p:txBody>
      </p:sp>
      <p:pic>
        <p:nvPicPr>
          <p:cNvPr id="133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34" name="Table 134"/>
          <p:cNvGraphicFramePr/>
          <p:nvPr/>
        </p:nvGraphicFramePr>
        <p:xfrm>
          <a:off x="838200" y="3124200"/>
          <a:ext cx="10515600" cy="35956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01712"/>
                <a:gridCol w="2652712"/>
                <a:gridCol w="6861175"/>
              </a:tblGrid>
              <a:tr h="35956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10.3.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Питание участников мероприятия 
 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Указывается: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количество участников мероприятия и количество дней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среднедневная стоимость питания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 - общая сумма 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Оплата услуг сторонних организаций (вкл. индивидуальных предпринимателей) за организацию питания участников будет учитываться на основании заключенных договоров.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 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10. Услуги сторонних организаций:</a:t>
            </a:r>
          </a:p>
        </p:txBody>
      </p:sp>
      <p:pic>
        <p:nvPicPr>
          <p:cNvPr id="13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38" name="Table 138"/>
          <p:cNvGraphicFramePr/>
          <p:nvPr/>
        </p:nvGraphicFramePr>
        <p:xfrm>
          <a:off x="838200" y="3124200"/>
          <a:ext cx="10515600" cy="35956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01712"/>
                <a:gridCol w="2652712"/>
                <a:gridCol w="6861175"/>
              </a:tblGrid>
              <a:tr h="35956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10.4.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Создание интернет-сайта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указывается отдельно по каждому наименованию программного продукта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количество единиц 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стоимость единицы 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общая сумма расходов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10. Услуги сторонних организаций:</a:t>
            </a:r>
          </a:p>
        </p:txBody>
      </p:sp>
      <p:pic>
        <p:nvPicPr>
          <p:cNvPr id="141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2" name="Table 142"/>
          <p:cNvGraphicFramePr/>
          <p:nvPr/>
        </p:nvGraphicFramePr>
        <p:xfrm>
          <a:off x="838200" y="3124200"/>
          <a:ext cx="10515600" cy="35956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01712"/>
                <a:gridCol w="2652712"/>
                <a:gridCol w="6861175"/>
              </a:tblGrid>
              <a:tr h="35956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10.5.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Расходы на техническую поддержку интернет-сайта 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указывается отдельно по каждому наименованию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количество единиц 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стоимость единицы 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- общая сумма расходов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Программа проведения мероприятий (семинаров, конференций, круглых столов, пр.) с указанием даты, места, целей и задач.</a:t>
            </a:r>
          </a:p>
          <a:p>
            <a:pPr/>
            <a:r>
              <a:t>Список (лист регистрации) участников мероприятий и гостей (с подписями и контактными данными), желательно включить столбец по раздаточному материалу, (включая канцелярию), если предусмотрено бюджетом проекта.</a:t>
            </a:r>
          </a:p>
          <a:p>
            <a:pPr/>
            <a:r>
              <a:t> Договора по видам работ и услуг.</a:t>
            </a:r>
          </a:p>
          <a:p>
            <a:pPr/>
            <a:r>
              <a:t>Акты выполненных работ и услуг с указанием подробного содержания выполненных работ и оказанных услуг</a:t>
            </a:r>
          </a:p>
        </p:txBody>
      </p:sp>
      <p:sp>
        <p:nvSpPr>
          <p:cNvPr id="145" name="Shape 145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731520">
              <a:defRPr sz="288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10. Услуги сторонних организаций (проведение мероприятий)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defRPr sz="3600"/>
            </a:pPr>
            <a:r>
              <a:t>Приказ о возмещении проезда участникам и гостям мероприятия.</a:t>
            </a:r>
          </a:p>
          <a:p>
            <a:pPr>
              <a:defRPr sz="3600"/>
            </a:pPr>
            <a:r>
              <a:t> Билеты (Ф.И.О., дата, рейс, время, стоимость), посадочные талоны</a:t>
            </a:r>
          </a:p>
          <a:p>
            <a:pPr>
              <a:defRPr sz="3600"/>
            </a:pPr>
            <a:r>
              <a:t>Платежные документы.</a:t>
            </a:r>
          </a:p>
          <a:p>
            <a:pPr>
              <a:defRPr sz="3600"/>
            </a:pPr>
            <a:r>
              <a:t>(не оплачиваются: авиабилеты бизнес-класса, ЖД билеты в СВ)</a:t>
            </a:r>
          </a:p>
        </p:txBody>
      </p:sp>
      <p:sp>
        <p:nvSpPr>
          <p:cNvPr id="148" name="Shape 148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713231">
              <a:defRPr sz="2807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10. Услуги сторонних организаций (расходы на проезд участников мероприятия)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defRPr sz="3600"/>
            </a:pPr>
            <a:r>
              <a:t>Приказ на организацию проживания участников и гостей мероприятия с указанием источника финансирования.</a:t>
            </a:r>
          </a:p>
          <a:p>
            <a:pPr>
              <a:defRPr sz="3600"/>
            </a:pPr>
            <a:r>
              <a:t> Договор, заявка, Счет на оплату.</a:t>
            </a:r>
          </a:p>
          <a:p>
            <a:pPr>
              <a:defRPr sz="3600"/>
            </a:pPr>
            <a:r>
              <a:t> П/поручение на оплату.</a:t>
            </a:r>
          </a:p>
          <a:p>
            <a:pPr>
              <a:defRPr sz="3600"/>
            </a:pPr>
            <a:r>
              <a:t>Квитанции, Акт на фактическое проживание (Ф.И.О., занимаемый №, период пребывания).</a:t>
            </a:r>
          </a:p>
        </p:txBody>
      </p:sp>
      <p:sp>
        <p:nvSpPr>
          <p:cNvPr id="151" name="Shape 151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713231">
              <a:defRPr sz="2807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10. Услуги сторонних организаций (расходы на проживание участников мероприятия)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 marL="226313" indent="-226313" defTabSz="905255">
              <a:spcBef>
                <a:spcPts val="900"/>
              </a:spcBef>
              <a:defRPr sz="4356"/>
            </a:pPr>
            <a:r>
              <a:t>Приказ на организацию питания участников и гостей мероприятия с указанием источника финансирования.</a:t>
            </a:r>
          </a:p>
          <a:p>
            <a:pPr marL="226313" indent="-226313" defTabSz="905255">
              <a:spcBef>
                <a:spcPts val="900"/>
              </a:spcBef>
              <a:defRPr sz="4356"/>
            </a:pPr>
            <a:r>
              <a:t>- Договор, приложение меню – калькуляция.</a:t>
            </a:r>
          </a:p>
          <a:p>
            <a:pPr marL="226313" indent="-226313" defTabSz="905255">
              <a:spcBef>
                <a:spcPts val="900"/>
              </a:spcBef>
              <a:defRPr sz="4356"/>
            </a:pPr>
            <a:r>
              <a:t>- Акт с содержанием оказанных услуг (дата, время, место, количество чел.).</a:t>
            </a:r>
          </a:p>
        </p:txBody>
      </p:sp>
      <p:sp>
        <p:nvSpPr>
          <p:cNvPr id="154" name="Shape 154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713231">
              <a:defRPr sz="2807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10. Услуги сторонних организаций (питание участников мероприятия)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defRPr sz="2600"/>
            </a:pPr>
            <a:r>
              <a:t>Договор, задания (с указанием услуг в соответствии с Календарным планом).</a:t>
            </a:r>
          </a:p>
          <a:p>
            <a:pPr>
              <a:defRPr sz="2600"/>
            </a:pPr>
            <a:r>
              <a:t>- Копия Брифа (пожелания клиента, примерное техническое задание) и Регламент (порядок выполнения работ) на его создание с детальным перечнем работ и услуг, их продолжительностью и ценой.</a:t>
            </a:r>
          </a:p>
          <a:p>
            <a:pPr>
              <a:defRPr sz="2600"/>
            </a:pPr>
            <a:r>
              <a:t>- Акт с указанием подробного содержания оказанной услуги (копия макета, эскиза, дизайна интернет-сайта).</a:t>
            </a:r>
          </a:p>
          <a:p>
            <a:pPr>
              <a:defRPr sz="2600"/>
            </a:pPr>
            <a:r>
              <a:t>- Счет - фактура, счет, платежное поручение</a:t>
            </a:r>
          </a:p>
          <a:p>
            <a:pPr>
              <a:defRPr sz="2600"/>
            </a:pPr>
            <a:r>
              <a:t>- Распоряжение с указанием источника финансирования и дальнейшего использования. </a:t>
            </a:r>
          </a:p>
          <a:p>
            <a:pPr>
              <a:defRPr sz="2600"/>
            </a:pPr>
            <a:r>
              <a:t>- Акт передачи, требование накладная, Карточка учета НМА.</a:t>
            </a:r>
          </a:p>
        </p:txBody>
      </p:sp>
      <p:sp>
        <p:nvSpPr>
          <p:cNvPr id="157" name="Shape 157"/>
          <p:cNvSpPr/>
          <p:nvPr>
            <p:ph type="title" idx="4294967295"/>
          </p:nvPr>
        </p:nvSpPr>
        <p:spPr>
          <a:xfrm>
            <a:off x="720725" y="0"/>
            <a:ext cx="10633075" cy="1690688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10. Услуги сторонних организаций (Создание интернет-сайта)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Детализированный бюджет проекта</a:t>
            </a:r>
          </a:p>
        </p:txBody>
      </p:sp>
      <p:sp>
        <p:nvSpPr>
          <p:cNvPr id="33" name="Shape 33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F4B183"/>
          </a:solidFill>
        </p:spPr>
        <p:txBody>
          <a:bodyPr>
            <a:normAutofit fontScale="100000" lnSpcReduction="0"/>
          </a:bodyPr>
          <a:lstStyle/>
          <a:p>
            <a:pPr>
              <a:lnSpc>
                <a:spcPct val="70000"/>
              </a:lnSpc>
              <a:defRPr b="1" sz="2500">
                <a:solidFill>
                  <a:srgbClr val="595959"/>
                </a:solidFill>
              </a:defRPr>
            </a:pPr>
            <a:r>
              <a:t>10. Приобретение оборудования</a:t>
            </a:r>
          </a:p>
          <a:p>
            <a:pPr>
              <a:lnSpc>
                <a:spcPct val="70000"/>
              </a:lnSpc>
              <a:defRPr b="1" sz="2500">
                <a:solidFill>
                  <a:srgbClr val="595959"/>
                </a:solidFill>
              </a:defRPr>
            </a:pPr>
            <a:r>
              <a:t>11. Командировочные расходы штатных сотрудников</a:t>
            </a:r>
          </a:p>
          <a:p>
            <a:pPr>
              <a:lnSpc>
                <a:spcPct val="70000"/>
              </a:lnSpc>
              <a:defRPr b="1" sz="2500">
                <a:solidFill>
                  <a:srgbClr val="595959"/>
                </a:solidFill>
              </a:defRPr>
            </a:pPr>
            <a:r>
              <a:t>12. Расходные материалы и комплектующие изделия, инвентарь</a:t>
            </a:r>
          </a:p>
          <a:p>
            <a:pPr>
              <a:lnSpc>
                <a:spcPct val="70000"/>
              </a:lnSpc>
              <a:defRPr b="1" sz="2500">
                <a:solidFill>
                  <a:srgbClr val="595959"/>
                </a:solidFill>
              </a:defRPr>
            </a:pPr>
            <a:r>
              <a:t>13. Расходы на покупку и/или создание программного обеспечения</a:t>
            </a:r>
          </a:p>
          <a:p>
            <a:pPr>
              <a:lnSpc>
                <a:spcPct val="70000"/>
              </a:lnSpc>
              <a:defRPr b="1" sz="2500">
                <a:solidFill>
                  <a:srgbClr val="595959"/>
                </a:solidFill>
              </a:defRPr>
            </a:pPr>
            <a:r>
              <a:t>14. Расходы на создание и/или техническую поддержку сайта </a:t>
            </a:r>
          </a:p>
          <a:p>
            <a:pPr>
              <a:lnSpc>
                <a:spcPct val="70000"/>
              </a:lnSpc>
              <a:defRPr b="1" sz="2500">
                <a:solidFill>
                  <a:srgbClr val="595959"/>
                </a:solidFill>
              </a:defRPr>
            </a:pPr>
            <a:r>
              <a:t>15. Расходы на телефонную связь, мобильную связь, Интернет, почтовые расходы </a:t>
            </a:r>
          </a:p>
          <a:p>
            <a:pPr>
              <a:lnSpc>
                <a:spcPct val="70000"/>
              </a:lnSpc>
              <a:defRPr b="1" sz="2500">
                <a:solidFill>
                  <a:srgbClr val="595959"/>
                </a:solidFill>
              </a:defRPr>
            </a:pPr>
            <a:r>
              <a:t>16. Расходы на канцелярские принадлежности</a:t>
            </a:r>
          </a:p>
          <a:p>
            <a:pPr>
              <a:lnSpc>
                <a:spcPct val="70000"/>
              </a:lnSpc>
              <a:defRPr b="1" sz="2500">
                <a:solidFill>
                  <a:srgbClr val="595959"/>
                </a:solidFill>
              </a:defRPr>
            </a:pPr>
            <a:r>
              <a:t>17. Расходы на банковское обслуживание</a:t>
            </a:r>
          </a:p>
          <a:p>
            <a:pPr>
              <a:lnSpc>
                <a:spcPct val="70000"/>
              </a:lnSpc>
              <a:defRPr b="1" sz="2500">
                <a:solidFill>
                  <a:srgbClr val="595959"/>
                </a:solidFill>
              </a:defRPr>
            </a:pPr>
            <a:r>
              <a:t>18. Расходы на проведение мероприятий, реализуемых по проекту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defRPr sz="4000"/>
            </a:pPr>
            <a:r>
              <a:t>Договор.</a:t>
            </a:r>
          </a:p>
          <a:p>
            <a:pPr>
              <a:defRPr sz="4000"/>
            </a:pPr>
            <a:r>
              <a:t>Акт с указанием подробного содержания оказанной услуги. </a:t>
            </a:r>
          </a:p>
          <a:p>
            <a:pPr>
              <a:defRPr sz="4000"/>
            </a:pPr>
            <a:r>
              <a:t>Счет - фактура, счет, платежное поручение </a:t>
            </a:r>
          </a:p>
          <a:p>
            <a:pPr>
              <a:defRPr sz="4000"/>
            </a:pPr>
            <a:r>
              <a:t>Распоряжение с указанием источника финансирования. </a:t>
            </a:r>
          </a:p>
        </p:txBody>
      </p:sp>
      <p:sp>
        <p:nvSpPr>
          <p:cNvPr id="160" name="Shape 160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713231">
              <a:defRPr sz="2807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10. Услуги сторонних организаций (Расходы на техническую поддержку интернет-сайта)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11. Информационные услуги:</a:t>
            </a:r>
          </a:p>
        </p:txBody>
      </p:sp>
      <p:pic>
        <p:nvPicPr>
          <p:cNvPr id="163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90687"/>
            <a:ext cx="10515600" cy="14335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64" name="Table 164"/>
          <p:cNvGraphicFramePr/>
          <p:nvPr/>
        </p:nvGraphicFramePr>
        <p:xfrm>
          <a:off x="838200" y="3124200"/>
          <a:ext cx="10515600" cy="370205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1687"/>
                <a:gridCol w="2076450"/>
                <a:gridCol w="1912937"/>
                <a:gridCol w="1914525"/>
              </a:tblGrid>
              <a:tr h="295275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11. Информационные услуги (расшифровать):</a:t>
                      </a:r>
                    </a:p>
                    <a:p>
                      <a:pPr algn="l">
                        <a:defRPr b="1" sz="2800">
                          <a:solidFill>
                            <a:srgbClr val="FFFFFF"/>
                          </a:solidFill>
                        </a:defRPr>
                      </a:pPr>
                      <a:r>
                        <a:t>Указывается:</a:t>
                      </a:r>
                    </a:p>
                    <a:p>
                      <a:pPr algn="l">
                        <a:defRPr b="1" sz="2800">
                          <a:solidFill>
                            <a:srgbClr val="FFFFFF"/>
                          </a:solidFill>
                        </a:defRPr>
                      </a:pPr>
                      <a:r>
                        <a:t>-размещение информации о проекте в СМИ, газете, журнале, на портале, сайте</a:t>
                      </a:r>
                    </a:p>
                    <a:p>
                      <a:pPr algn="l">
                        <a:defRPr b="1" sz="2800">
                          <a:solidFill>
                            <a:srgbClr val="FFFFFF"/>
                          </a:solidFill>
                        </a:defRPr>
                      </a:pPr>
                      <a:r>
                        <a:t>-количество, стоимость единицы </a:t>
                      </a:r>
                    </a:p>
                    <a:p>
                      <a:pPr algn="l">
                        <a:defRPr b="1" sz="2800">
                          <a:solidFill>
                            <a:srgbClr val="FFFFFF"/>
                          </a:solidFill>
                        </a:defRPr>
                      </a:pPr>
                      <a:r>
                        <a:t>-- общая сумма 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20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11.1 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3286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ИТОГО по статье 11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 marL="217170" indent="-217170" defTabSz="868680">
              <a:spcBef>
                <a:spcPts val="900"/>
              </a:spcBef>
              <a:defRPr sz="3040"/>
            </a:pPr>
            <a:r>
              <a:t>Договор на размещение информации о проекте в СМИ, газете, журнале, на портале, сайте. </a:t>
            </a:r>
          </a:p>
          <a:p>
            <a:pPr marL="217170" indent="-217170" defTabSz="868680">
              <a:spcBef>
                <a:spcPts val="900"/>
              </a:spcBef>
              <a:defRPr sz="3040"/>
            </a:pPr>
            <a:r>
              <a:t>Акт с указанием подробного содержания оказанной услуги. </a:t>
            </a:r>
          </a:p>
          <a:p>
            <a:pPr marL="217170" indent="-217170" defTabSz="868680">
              <a:spcBef>
                <a:spcPts val="900"/>
              </a:spcBef>
              <a:defRPr sz="3040"/>
            </a:pPr>
            <a:r>
              <a:t>Счет - фактура, счет, платежное поручение, </a:t>
            </a:r>
          </a:p>
          <a:p>
            <a:pPr marL="217170" indent="-217170" defTabSz="868680">
              <a:spcBef>
                <a:spcPts val="900"/>
              </a:spcBef>
              <a:defRPr sz="3040"/>
            </a:pPr>
            <a:r>
              <a:t>Распоряжение с указанием источника финансирования. </a:t>
            </a:r>
          </a:p>
          <a:p>
            <a:pPr marL="217170" indent="-217170" defTabSz="868680">
              <a:spcBef>
                <a:spcPts val="900"/>
              </a:spcBef>
              <a:defRPr sz="3040"/>
            </a:pPr>
            <a:r>
              <a:t>Акт об оказании услуг или требование накладная.</a:t>
            </a:r>
          </a:p>
          <a:p>
            <a:pPr marL="217170" indent="-217170" defTabSz="868680">
              <a:spcBef>
                <a:spcPts val="900"/>
              </a:spcBef>
              <a:defRPr sz="3040"/>
            </a:pPr>
            <a:r>
              <a:t>Экземпляры печатной продукции, копии эфирных справок, фото рекламных счетов, растяжек и баннеров.</a:t>
            </a:r>
          </a:p>
        </p:txBody>
      </p:sp>
      <p:sp>
        <p:nvSpPr>
          <p:cNvPr id="167" name="Shape 167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11. Информационные услуги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Победителей</a:t>
            </a:r>
          </a:p>
        </p:txBody>
      </p:sp>
      <p:sp>
        <p:nvSpPr>
          <p:cNvPr id="170" name="Shape 170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defRPr b="1" sz="2000">
                <a:solidFill>
                  <a:srgbClr val="1F4E79"/>
                </a:solidFill>
              </a:defRPr>
            </a:pPr>
            <a:r>
              <a:t>Финансовые средства после подписания договора о предоставлении гранта перечисляются грантополучателю отдельными траншами</a:t>
            </a:r>
          </a:p>
          <a:p>
            <a:pPr>
              <a:defRPr b="1" sz="2000">
                <a:solidFill>
                  <a:srgbClr val="1F4E79"/>
                </a:solidFill>
              </a:defRPr>
            </a:pPr>
            <a:r>
              <a:t>Размер транша определяется грантоператором исходя из календарного плана и сметы проекта</a:t>
            </a:r>
          </a:p>
          <a:p>
            <a:pPr>
              <a:defRPr b="1" sz="2000">
                <a:solidFill>
                  <a:srgbClr val="1F4E79"/>
                </a:solidFill>
              </a:defRPr>
            </a:pPr>
            <a:r>
              <a:t>Размер первого транша, как правило, составляет от 25% до 50% размера всего выделенного гранта</a:t>
            </a:r>
          </a:p>
          <a:p>
            <a:pPr>
              <a:defRPr b="1" sz="2000">
                <a:solidFill>
                  <a:srgbClr val="1F4E79"/>
                </a:solidFill>
              </a:defRPr>
            </a:pPr>
            <a:r>
              <a:t>В случае наличия серьезных аргументированных обоснований со стороны грантополучателя, оформленных официальным письмом, размер первого транша может превысить 50% от суммы гранта</a:t>
            </a:r>
          </a:p>
          <a:p>
            <a:pPr>
              <a:defRPr b="1" sz="2000">
                <a:solidFill>
                  <a:srgbClr val="1F4E79"/>
                </a:solidFill>
              </a:defRPr>
            </a:pPr>
            <a:r>
              <a:t>Размер первого транша ни при каких обстоятельствах не может быть равен всей сумме гранта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t>Отчетность</a:t>
            </a:r>
            <a:br/>
            <a:r>
              <a:t>Победителей</a:t>
            </a:r>
          </a:p>
        </p:txBody>
      </p:sp>
      <p:sp>
        <p:nvSpPr>
          <p:cNvPr id="173" name="Shape 173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defRPr b="1">
                <a:solidFill>
                  <a:srgbClr val="1F4E79"/>
                </a:solidFill>
              </a:defRPr>
            </a:pPr>
            <a:r>
              <a:t>Отчетность грантополучателя:</a:t>
            </a:r>
          </a:p>
          <a:p>
            <a:pPr lvl="1" marL="685800" indent="-228600">
              <a:lnSpc>
                <a:spcPct val="100000"/>
              </a:lnSpc>
              <a:spcBef>
                <a:spcPts val="500"/>
              </a:spcBef>
              <a:defRPr b="1" sz="2400">
                <a:solidFill>
                  <a:srgbClr val="1F4E79"/>
                </a:solidFill>
              </a:defRPr>
            </a:pPr>
            <a:r>
              <a:t>Текущие (промежуточные) письменные отчеты (отчет по календарному плану и аналитический отчет) – ежеквартально</a:t>
            </a:r>
          </a:p>
          <a:p>
            <a:pPr lvl="1" marL="685800" indent="-228600">
              <a:lnSpc>
                <a:spcPct val="100000"/>
              </a:lnSpc>
              <a:spcBef>
                <a:spcPts val="500"/>
              </a:spcBef>
              <a:defRPr b="1" sz="2400">
                <a:solidFill>
                  <a:srgbClr val="1F4E79"/>
                </a:solidFill>
              </a:defRPr>
            </a:pPr>
            <a:r>
              <a:t>Итоговый письменный отчет (отчет по календарному плану и аналитический отчет) – по окончании реализации проекта</a:t>
            </a:r>
          </a:p>
          <a:p>
            <a:pPr lvl="1" marL="685800" indent="-228600">
              <a:lnSpc>
                <a:spcPct val="100000"/>
              </a:lnSpc>
              <a:spcBef>
                <a:spcPts val="500"/>
              </a:spcBef>
              <a:defRPr b="1" sz="2400">
                <a:solidFill>
                  <a:srgbClr val="1F4E79"/>
                </a:solidFill>
              </a:defRPr>
            </a:pPr>
            <a:r>
              <a:t>Финансовый отчет с приложением копий первичных документов – ежеквартально нарастающим итогом</a:t>
            </a:r>
          </a:p>
          <a:p>
            <a:pPr>
              <a:defRPr b="1">
                <a:solidFill>
                  <a:srgbClr val="1F4E79"/>
                </a:solidFill>
              </a:defRPr>
            </a:pPr>
            <a:r>
              <a:t>Очередной транш перечисляется только после сдачи квартальных отчетов и их утверждения грантооператором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defRPr sz="3200"/>
            </a:pPr>
            <a:r>
              <a:t>Расходы по гранту Вы имеете право осуществлять только после даты подписания договора. Все расходы, произведенные до даты подписания договора будут считаться нецелевыми.</a:t>
            </a:r>
          </a:p>
          <a:p>
            <a:pPr>
              <a:defRPr sz="3200"/>
            </a:pPr>
            <a:r>
              <a:t>Средства Гранта расходуются на осуществления работ, услуг в сфере в строгом соответствии с заявкой, утвержденным Календарным планом и Сметой расходов.</a:t>
            </a:r>
          </a:p>
        </p:txBody>
      </p:sp>
      <p:sp>
        <p:nvSpPr>
          <p:cNvPr id="176" name="Shape 176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822959">
              <a:defRPr sz="3239">
                <a:solidFill>
                  <a:srgbClr val="FFFFFF"/>
                </a:solidFill>
              </a:defRPr>
            </a:pPr>
            <a:r>
              <a:t>ТРЕБОВАНИЯ</a:t>
            </a:r>
            <a:br/>
            <a:r>
              <a:t>К ФИНАНСОВОЙ ОТЧЕТНОСТИ ГРАНТОПОЛУЧАТЕЛЯ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/>
            <a:r>
              <a:t>Финансовый отчет должен содержать полную и исчерпывающую информацию о расходовании средств за отчетный период с приложением заверенных копий документов, подтверждающих произведенные расходы. </a:t>
            </a:r>
          </a:p>
          <a:p>
            <a:pPr/>
            <a:r>
              <a:t>Копии документов должны быть сшиты, пронумерованы и заверены подписью руководителя организации (с указанием «копия верна»), а также скреплены круглой печатью организации (с полным наименованием некоммерческой организации на русском языке, указанием ОГРН) в одном экземпляре.</a:t>
            </a:r>
          </a:p>
        </p:txBody>
      </p:sp>
      <p:sp>
        <p:nvSpPr>
          <p:cNvPr id="179" name="Shape 179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822959">
              <a:defRPr sz="3239">
                <a:solidFill>
                  <a:srgbClr val="FFFFFF"/>
                </a:solidFill>
              </a:defRPr>
            </a:pPr>
            <a:r>
              <a:t>ТРЕБОВАНИЯ</a:t>
            </a:r>
            <a:br/>
            <a:r>
              <a:t>К ФИНАНСОВОЙ ОТЧЕТНОСТИ ГРАНТОПОЛУЧАТЕЛЯ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defRPr b="1" sz="2400"/>
            </a:pPr>
            <a:r>
              <a:t>Если к расходам по проекту вы относите только часть произведенных расходов (например, из закупленных в офис канцелярских товаров на проект отнесена только часть приобретенных товаров), на копии платежного документа необходимо указать, какая сумма оплачена за счет гранта.</a:t>
            </a:r>
          </a:p>
          <a:p>
            <a:pPr>
              <a:defRPr b="1" sz="2400"/>
            </a:pPr>
            <a:r>
              <a:t>Отчет составляется нарастающим итогом в рублях.</a:t>
            </a:r>
          </a:p>
          <a:p>
            <a:pPr>
              <a:defRPr b="1" sz="2400"/>
            </a:pPr>
            <a:r>
              <a:t>По окончании каждого отчетного периода до отправки Отчета на проверку на бумажных носителях могут предварительно высылаться заполненный финансовый отчет (в виде файла </a:t>
            </a:r>
            <a:r>
              <a:t>Word</a:t>
            </a:r>
            <a:r>
              <a:t>, Excel) на наш электронный адрес. В теме письма указывать номер своего договора на грант.</a:t>
            </a:r>
          </a:p>
          <a:p>
            <a:pPr>
              <a:defRPr b="1" sz="2400"/>
            </a:pPr>
            <a:r>
              <a:t>Расходование средств гранта должно осуществляться исключительно с расчетного счета, предусмотренного Договором гранта.</a:t>
            </a:r>
          </a:p>
        </p:txBody>
      </p:sp>
      <p:sp>
        <p:nvSpPr>
          <p:cNvPr id="182" name="Shape 182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822959">
              <a:defRPr sz="3239">
                <a:solidFill>
                  <a:srgbClr val="FFFFFF"/>
                </a:solidFill>
              </a:defRPr>
            </a:pPr>
            <a:r>
              <a:t>ТРЕБОВАНИЯ</a:t>
            </a:r>
            <a:br/>
            <a:r>
              <a:t>К ФИНАНСОВОЙ ОТЧЕТНОСТИ ГРАНТОПОЛУЧАТЕЛЯ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body" idx="4294967295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solidFill>
            <a:srgbClr val="70AD47"/>
          </a:solidFill>
        </p:spPr>
        <p:txBody>
          <a:bodyPr>
            <a:normAutofit fontScale="100000" lnSpcReduction="0"/>
          </a:bodyPr>
          <a:lstStyle/>
          <a:p>
            <a:pPr>
              <a:defRPr b="1"/>
            </a:pPr>
            <a:r>
              <a:t>При заключении договоров на работы, услуги с Индивидуальными предпринимателями</a:t>
            </a:r>
            <a:r>
              <a:rPr b="0"/>
              <a:t> (ИП) необходимы следующие подтверждающие документы:</a:t>
            </a:r>
            <a:endParaRPr b="0"/>
          </a:p>
          <a:p>
            <a:pPr/>
            <a:r>
              <a:t>- Свидетельство о регистрации в качестве предпринимателя без образования юридического лица;</a:t>
            </a:r>
          </a:p>
          <a:p>
            <a:pPr/>
            <a:r>
              <a:t>- Свидетельство о постановки на учет ИП;</a:t>
            </a:r>
          </a:p>
          <a:p>
            <a:pPr/>
            <a:r>
              <a:t>- Выписка из ЕГРИП;</a:t>
            </a:r>
          </a:p>
          <a:p>
            <a:pPr/>
            <a:r>
              <a:t>- Уведомление о применении системы налогообложения (УСНО, ЕНВД и др.).</a:t>
            </a:r>
          </a:p>
        </p:txBody>
      </p:sp>
      <p:sp>
        <p:nvSpPr>
          <p:cNvPr id="185" name="Shape 185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822959">
              <a:defRPr sz="3239">
                <a:solidFill>
                  <a:srgbClr val="FFFFFF"/>
                </a:solidFill>
              </a:defRPr>
            </a:pPr>
            <a:r>
              <a:t>ТРЕБОВАНИЯ</a:t>
            </a:r>
            <a:br/>
            <a:r>
              <a:t>К ФИНАНСОВОЙ ОТЧЕТНОСТИ ГРАНТОПОЛУЧАТЕЛЯ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822959">
              <a:defRPr sz="3239">
                <a:solidFill>
                  <a:srgbClr val="FFFFFF"/>
                </a:solidFill>
              </a:defRPr>
            </a:pPr>
            <a:r>
              <a:t>ТРЕБОВАНИЯ</a:t>
            </a:r>
            <a:br/>
            <a:r>
              <a:t>К ФИНАНСОВОЙ ОТЧЕТНОСТИ ГРАНТОПОЛУЧАТЕЛЯ</a:t>
            </a:r>
          </a:p>
        </p:txBody>
      </p:sp>
      <p:graphicFrame>
        <p:nvGraphicFramePr>
          <p:cNvPr id="188" name="Table 188"/>
          <p:cNvGraphicFramePr/>
          <p:nvPr/>
        </p:nvGraphicFramePr>
        <p:xfrm>
          <a:off x="838200" y="1758950"/>
          <a:ext cx="10515600" cy="130460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90575"/>
                <a:gridCol w="2568575"/>
                <a:gridCol w="7156450"/>
              </a:tblGrid>
              <a:tr h="260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№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Название документа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Перечень обязательных требований к составлению документов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31321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Договор</a:t>
                      </a:r>
                    </a:p>
                  </a:txBody>
                  <a:tcPr marL="0" marR="0" marT="0" marB="0" anchor="ctr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Дата и место подписания договора.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Лица, действующие от имени Заказчика и Исполнителя, документы на основании, которых они действуют (если одна из сторон ИП, указать № свидетельства ЕГРИП).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Подробное описание выполняемых работ, место проведения работ, по какой тематике они выполняются, в каком количестве и в какие сроки.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Стоимость работ, условия оплаты, условия приема-сдачи работ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Реквизиты сторон.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Расчетный счет, на которые перечисляются денежные средства.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Наличие печатей и подписей сторон, их расшифровки.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При заключении договоров с физическими лицами принимать во внимания различия между трудовыми и гражданско-правовыми договорами.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</a:tr>
              <a:tr h="1565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Акт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Дата подписания акта.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Тема, перечень выполненных работ, результаты и их количество, формат (согласно условиям договора).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Сроки, в которые выполнялись работы.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Стоимость оказанных услуг.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Подписи сторон, их расшифровки и печати.</a:t>
                      </a:r>
                    </a:p>
                  </a:txBody>
                  <a:tcPr marL="0" marR="0" marT="0" marB="0" anchor="b" anchorCtr="0" horzOverflow="overflow">
                    <a:solidFill>
                      <a:schemeClr val="accent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Товарная накладная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Унифицированная форма действующего образца № ТОРГ-12.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261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Счет-фактура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Унифицированная форма действующего образца (с 01.04.2012 г.).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208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Распоряжение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Дата составления.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Перечень услуг/товаров и наименование компании, у которой они приобретались.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Указание первичного документа (акт, либо товарная - накладная).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Указание денежной суммы, признаваемой (списываемой) в расходах за счет средств гранта (номер договора гранта и дата заключения).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- Цель использования услуг/товаров в рамках реализации проекта по договору гранта </a:t>
                      </a:r>
                    </a:p>
                  </a:txBody>
                  <a:tcPr marL="0" marR="0" marT="0" marB="0" anchor="b" anchorCtr="0" horzOverflow="overflow">
                    <a:solidFill>
                      <a:schemeClr val="accent1"/>
                    </a:solidFill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Расчетная ведомость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Унифицированная форма № Т-51, утвержденная постановлением Госкомстата России (действующий образец).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Платежная ведомость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Унифицированная форма № Т-53, утвержденная постановлением Госкомстата России (действующий образец).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Авансовый отчет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Унифицированные формы действующего образца № АО-1.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Приказ о направлении работника в командировку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Унифицированные формы № Т-9.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Командировочное удостоверение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Унифицированные формы № Т-10.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Служебное задание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Унифицированные формы № Т-10а.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130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Приходный ордер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Унифицированные формы КО-1.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При выплате вознаграждений и возмещении расходов через кассу организации, Грантополучатель должен предоставить выписку банка, которая подтверждает снятие денежных средств с расчетного счета с целью выдачи вознаграждений и компенсации расходов.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Расходный ордер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Унифицированные формы КО-1.</a:t>
                      </a:r>
                    </a:p>
                  </a:txBody>
                  <a:tcPr marL="0" marR="0" marT="0" marB="0" anchor="t" anchorCtr="0" horzOverflow="overflow">
                    <a:solidFill>
                      <a:schemeClr val="accent1"/>
                    </a:solidFill>
                  </a:tcPr>
                </a:tc>
              </a:tr>
              <a:tr h="782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14</a:t>
                      </a:r>
                    </a:p>
                  </a:txBody>
                  <a:tcPr marL="0" marR="0" marT="0" marB="0" anchor="ctr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600"/>
                        <a:t>Платежное поручение</a:t>
                      </a:r>
                    </a:p>
                  </a:txBody>
                  <a:tcPr marL="0" marR="0" marT="0" marB="0" anchor="ctr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Форма 0401060. Платежные поручения, подтверждающие списание денежных средств с расчетного счета Грантополучателя, должны предоставляться с отметкой банка "Исполнено", датой исполнения, ФИО операциониста.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Путевой лист</a:t>
                      </a:r>
                    </a:p>
                  </a:txBody>
                  <a:tcPr marL="0" marR="0" marT="0" marB="0" anchor="ctr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Форма № 3, либо произвольная форма путевого листа, утвержденная учетной политикой организации Грантополучателя.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Детализированный бюджет проекта</a:t>
            </a:r>
          </a:p>
        </p:txBody>
      </p:sp>
      <p:sp>
        <p:nvSpPr>
          <p:cNvPr id="36" name="Shape 36"/>
          <p:cNvSpPr/>
          <p:nvPr>
            <p:ph type="body" idx="4294967295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  <a:solidFill>
            <a:srgbClr val="F4B183"/>
          </a:solidFill>
        </p:spPr>
        <p:txBody>
          <a:bodyPr>
            <a:normAutofit fontScale="100000" lnSpcReduction="0"/>
          </a:bodyPr>
          <a:lstStyle/>
          <a:p>
            <a:pPr marL="0" indent="0">
              <a:buSzTx/>
              <a:buNone/>
              <a:defRPr b="1" sz="4000">
                <a:solidFill>
                  <a:srgbClr val="7F7F7F"/>
                </a:solidFill>
              </a:defRPr>
            </a:pPr>
            <a:r>
              <a:t>Данный перечень статей расходов имеет ориентировочный характер.</a:t>
            </a:r>
          </a:p>
          <a:p>
            <a:pPr marL="0" indent="0">
              <a:buSzTx/>
              <a:buNone/>
              <a:defRPr b="1" sz="4000">
                <a:solidFill>
                  <a:srgbClr val="7F7F7F"/>
                </a:solidFill>
              </a:defRPr>
            </a:pPr>
            <a:r>
              <a:t>В случае необходимости его можно сократить или увеличить.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5662612" y="1554162"/>
            <a:ext cx="6529388" cy="4325938"/>
          </a:xfrm>
          <a:prstGeom prst="rect">
            <a:avLst/>
          </a:prstGeom>
          <a:solidFill>
            <a:srgbClr val="1F4E79"/>
          </a:solidFill>
          <a:ln w="12700">
            <a:solidFill>
              <a:srgbClr val="1F4E7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1" name="Shape 191"/>
          <p:cNvSpPr/>
          <p:nvPr>
            <p:ph type="title" idx="4294967295"/>
          </p:nvPr>
        </p:nvSpPr>
        <p:spPr>
          <a:xfrm>
            <a:off x="334962" y="2887662"/>
            <a:ext cx="5043488" cy="11144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905255">
              <a:defRPr sz="3564">
                <a:solidFill>
                  <a:srgbClr val="1F4E79"/>
                </a:solidFill>
                <a:effectLst>
                  <a:outerShdw sx="100000" sy="100000" kx="0" ky="0" algn="b" rotWithShape="0" blurRad="12573" dist="25146" dir="2700000">
                    <a:srgbClr val="DDDDDD"/>
                  </a:outerShdw>
                </a:effectLst>
              </a:defRPr>
            </a:lvl1pPr>
          </a:lstStyle>
          <a:p>
            <a:pPr/>
            <a:r>
              <a:t>СПАСИБО ЗА ВНИМАНИЕ!</a:t>
            </a:r>
          </a:p>
        </p:txBody>
      </p:sp>
      <p:sp>
        <p:nvSpPr>
          <p:cNvPr id="192" name="Shape 192"/>
          <p:cNvSpPr/>
          <p:nvPr>
            <p:ph type="body" sz="half" idx="4294967295"/>
          </p:nvPr>
        </p:nvSpPr>
        <p:spPr>
          <a:xfrm>
            <a:off x="5822950" y="2890837"/>
            <a:ext cx="6230938" cy="28416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pPr>
          </a:p>
          <a:p>
            <a:pPr marL="0" indent="0" algn="ctr">
              <a:buSzTx/>
              <a:buNone/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pPr>
            <a:r>
              <a:t>ДИРЕКЦИЯ ГРАНТОВЫХ ПРОГРАММ</a:t>
            </a:r>
          </a:p>
          <a:p>
            <a:pPr marL="0" indent="0" algn="ctr">
              <a:buSzTx/>
              <a:buNone/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pPr>
            <a:r>
              <a:t>"Союза женщин России"</a:t>
            </a:r>
          </a:p>
          <a:p>
            <a:pPr marL="0" indent="0" algn="ctr">
              <a:buSzTx/>
              <a:buNone/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pPr>
          </a:p>
          <a:p>
            <a:pPr marL="0" indent="0" algn="ctr">
              <a:buSzTx/>
              <a:buNone/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pPr>
            <a:r>
              <a:t>Июль	 2016</a:t>
            </a:r>
          </a:p>
        </p:txBody>
      </p:sp>
      <p:sp>
        <p:nvSpPr>
          <p:cNvPr id="193" name="Shape 193"/>
          <p:cNvSpPr/>
          <p:nvPr>
            <p:ph type="sldNum" sz="quarter" idx="4294967295"/>
          </p:nvPr>
        </p:nvSpPr>
        <p:spPr>
          <a:xfrm>
            <a:off x="11089818" y="6404292"/>
            <a:ext cx="2639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 idx="4294967295"/>
          </p:nvPr>
        </p:nvSpPr>
        <p:spPr>
          <a:xfrm>
            <a:off x="838200" y="361950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 defTabSz="868680">
              <a:defRPr sz="4180">
                <a:solidFill>
                  <a:srgbClr val="FFFFFF"/>
                </a:solidFill>
              </a:defRPr>
            </a:lvl1pPr>
          </a:lstStyle>
          <a:p>
            <a:pPr/>
            <a:r>
              <a:t>Детализированный бюджет проекта: общие требования по заполнению</a:t>
            </a:r>
          </a:p>
        </p:txBody>
      </p:sp>
      <p:graphicFrame>
        <p:nvGraphicFramePr>
          <p:cNvPr id="39" name="Table 39"/>
          <p:cNvGraphicFramePr/>
          <p:nvPr/>
        </p:nvGraphicFramePr>
        <p:xfrm>
          <a:off x="838200" y="1687512"/>
          <a:ext cx="10515600" cy="24971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108075"/>
                <a:gridCol w="3106737"/>
                <a:gridCol w="1108075"/>
                <a:gridCol w="1417637"/>
                <a:gridCol w="1416050"/>
                <a:gridCol w="1214437"/>
                <a:gridCol w="1144587"/>
              </a:tblGrid>
              <a:tr h="831850">
                <a:tc rowSpan="2"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t>№</a:t>
                      </a:r>
                    </a:p>
                    <a:p>
                      <a:pPr algn="ctr">
                        <a:defRPr sz="1400"/>
                      </a:pPr>
                      <a:r>
                        <a:t>п/п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Наименование статьи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Количество единиц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Стоимость единицы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Общая стоимость проекта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Софинансирование  (если имеется)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Запрашиваемая сумма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</a:tr>
              <a:tr h="1665287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(с указанием названия единицы -  напр.,  чел., мес., шт.  и т.п.)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(руб.)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(руб.)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(руб.)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(руб.)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40" name="Shape 40"/>
          <p:cNvSpPr/>
          <p:nvPr/>
        </p:nvSpPr>
        <p:spPr>
          <a:xfrm>
            <a:off x="838200" y="4184650"/>
            <a:ext cx="10515600" cy="2148840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 algn="just">
              <a:buSzPct val="100000"/>
              <a:buFont typeface="Wingdings"/>
              <a:buChar char="❑"/>
              <a:defRPr sz="2000">
                <a:solidFill>
                  <a:srgbClr val="2F5597"/>
                </a:solidFill>
              </a:defRPr>
            </a:pPr>
            <a:r>
              <a:t>Все поля приложения должны быть заполнены, в случае отсутствия информации ставится прочерк или ноль </a:t>
            </a:r>
          </a:p>
          <a:p>
            <a:pPr marL="285750" indent="-285750" algn="just">
              <a:buSzPct val="100000"/>
              <a:buFont typeface="Wingdings"/>
              <a:buChar char="❑"/>
              <a:defRPr sz="2000">
                <a:solidFill>
                  <a:srgbClr val="2F5597"/>
                </a:solidFill>
              </a:defRPr>
            </a:pPr>
            <a:r>
              <a:t>Столбец «Общая стоимость проекта» представляет собой сумму столбца «Софинансирование» и «Запрашиваемая сумма»</a:t>
            </a:r>
          </a:p>
          <a:p>
            <a:pPr marL="285750" indent="-285750" algn="just">
              <a:buSzPct val="100000"/>
              <a:buFont typeface="Wingdings"/>
              <a:buChar char="❑"/>
              <a:defRPr sz="2000">
                <a:solidFill>
                  <a:srgbClr val="2F5597"/>
                </a:solidFill>
              </a:defRPr>
            </a:pPr>
            <a:r>
              <a:t>Наличие софинансирования не является обязательным требованием для участников конкурса, в случае его отсутствия в столбце ставится прочерк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 idx="4294967295"/>
          </p:nvPr>
        </p:nvSpPr>
        <p:spPr>
          <a:xfrm>
            <a:off x="838200" y="361950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>
            <a:lvl1pPr defTabSz="868680">
              <a:defRPr sz="4180">
                <a:solidFill>
                  <a:srgbClr val="FFFFFF"/>
                </a:solidFill>
              </a:defRPr>
            </a:lvl1pPr>
          </a:lstStyle>
          <a:p>
            <a:pPr/>
            <a:r>
              <a:t>Детализированный бюджет проекта: общие требования по заполнению</a:t>
            </a:r>
          </a:p>
        </p:txBody>
      </p:sp>
      <p:sp>
        <p:nvSpPr>
          <p:cNvPr id="43" name="Shape 43"/>
          <p:cNvSpPr/>
          <p:nvPr/>
        </p:nvSpPr>
        <p:spPr>
          <a:xfrm>
            <a:off x="838200" y="4184650"/>
            <a:ext cx="10515600" cy="1564640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 algn="just">
              <a:buSzPct val="100000"/>
              <a:buFont typeface="Wingdings"/>
              <a:buChar char="❑"/>
              <a:defRPr sz="2000">
                <a:solidFill>
                  <a:srgbClr val="2F5597"/>
                </a:solidFill>
              </a:defRPr>
            </a:pPr>
            <a:r>
              <a:t>В конце детализированного бюджета обязательно указывается общая сумма проекта, сумма привлеченных средств и запрашиваемая сумма гранта</a:t>
            </a:r>
          </a:p>
          <a:p>
            <a:pPr marL="285750" indent="-285750" algn="just">
              <a:buSzPct val="100000"/>
              <a:buFont typeface="Wingdings"/>
              <a:buChar char="❑"/>
              <a:defRPr sz="2000">
                <a:solidFill>
                  <a:srgbClr val="2F5597"/>
                </a:solidFill>
              </a:defRPr>
            </a:pPr>
            <a:r>
              <a:t>Приложение № 4 к заявке подписывается руководителем и главным бухгалтером организации</a:t>
            </a:r>
          </a:p>
        </p:txBody>
      </p:sp>
      <p:graphicFrame>
        <p:nvGraphicFramePr>
          <p:cNvPr id="44" name="Table 44"/>
          <p:cNvGraphicFramePr/>
          <p:nvPr/>
        </p:nvGraphicFramePr>
        <p:xfrm>
          <a:off x="838200" y="1687512"/>
          <a:ext cx="10515600" cy="24971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233737"/>
                <a:gridCol w="287337"/>
                <a:gridCol w="2624137"/>
                <a:gridCol w="2308225"/>
                <a:gridCol w="2062162"/>
              </a:tblGrid>
              <a:tr h="8318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/>
                        <a:t>ИТОГО ПО ПРОЕКТУ   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</a:tr>
              <a:tr h="833437">
                <a:tc gridSpan="3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/>
                        <a:t>в т.ч. из привлечённых средств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</a:tr>
              <a:tr h="831850">
                <a:tc gridSpan="4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/>
                        <a:t>в т.ч. из средств гранта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 idx="4294967295"/>
          </p:nvPr>
        </p:nvSpPr>
        <p:spPr>
          <a:xfrm>
            <a:off x="838200" y="461962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886968">
              <a:defRPr sz="3492">
                <a:solidFill>
                  <a:srgbClr val="FFFFFF"/>
                </a:solidFill>
              </a:defRPr>
            </a:pPr>
            <a:r>
              <a:t>1. Оплата труда и обязательные начисления с ФОТ</a:t>
            </a:r>
            <a:br/>
          </a:p>
        </p:txBody>
      </p:sp>
      <p:graphicFrame>
        <p:nvGraphicFramePr>
          <p:cNvPr id="47" name="Table 47"/>
          <p:cNvGraphicFramePr/>
          <p:nvPr/>
        </p:nvGraphicFramePr>
        <p:xfrm>
          <a:off x="823912" y="1787525"/>
          <a:ext cx="10523538" cy="50704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545012"/>
                <a:gridCol w="166687"/>
                <a:gridCol w="2039937"/>
                <a:gridCol w="1885950"/>
                <a:gridCol w="1885950"/>
              </a:tblGrid>
              <a:tr h="1108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Статьи расходов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Стоимость единицы (руб.)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Количество единиц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Всего рублей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</a:tr>
              <a:tr h="5365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708025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1. Оплата труда и обязательные начисления с ФОТ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10648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FFFF"/>
                          </a:solidFill>
                        </a:defRPr>
                      </a:pPr>
                      <a:r>
                        <a:t>1.1 Оплата труда штатных сотрудников, в том числе НДФЛ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1800">
                          <a:solidFill>
                            <a:srgbClr val="FF0000"/>
                          </a:solidFill>
                        </a:defRPr>
                      </a:pPr>
                      <a:r>
                        <a:t>указываются отдельно по каждой должности</a:t>
                      </a:r>
                      <a:r>
                        <a:rPr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  <a:tr h="53657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- Руководитель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  <a:tr h="53816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- Бухгалтер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  <a:tr h="53657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-......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 idx="4294967295"/>
          </p:nvPr>
        </p:nvSpPr>
        <p:spPr>
          <a:xfrm>
            <a:off x="838200" y="457200"/>
            <a:ext cx="10515600" cy="844550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100000" lnSpcReduction="0"/>
          </a:bodyPr>
          <a:lstStyle/>
          <a:p>
            <a:pPr defTabSz="758951">
              <a:defRPr sz="2656">
                <a:solidFill>
                  <a:srgbClr val="FFFFFF"/>
                </a:solidFill>
              </a:defRPr>
            </a:pPr>
            <a:r>
              <a:t>1. Оплата труда и обязательные начисления с ФОТ</a:t>
            </a:r>
            <a:br/>
          </a:p>
        </p:txBody>
      </p:sp>
      <p:graphicFrame>
        <p:nvGraphicFramePr>
          <p:cNvPr id="50" name="Table 50"/>
          <p:cNvGraphicFramePr/>
          <p:nvPr/>
        </p:nvGraphicFramePr>
        <p:xfrm>
          <a:off x="838200" y="1301750"/>
          <a:ext cx="10515600" cy="1371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541837"/>
                <a:gridCol w="165100"/>
                <a:gridCol w="2039937"/>
                <a:gridCol w="1884362"/>
                <a:gridCol w="1884362"/>
              </a:tblGrid>
              <a:tr h="923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Статьи расходов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Стоимость единицы (руб.)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Количество единиц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Всего рублей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</a:tr>
              <a:tr h="4476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Table 51"/>
          <p:cNvGraphicFramePr/>
          <p:nvPr/>
        </p:nvGraphicFramePr>
        <p:xfrm>
          <a:off x="838200" y="2673350"/>
          <a:ext cx="10515600" cy="4191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618037"/>
                <a:gridCol w="2070100"/>
                <a:gridCol w="1912937"/>
                <a:gridCol w="1914525"/>
              </a:tblGrid>
              <a:tr h="119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1.2. Страховые взносы во внебюджетные фонды с ФОТ штатных сотрудников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сумма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*30,2%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70AD47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1.3 Оплата труда привлеченных специалистов, в том числе НДФЛ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4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4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/>
                      </a:pPr>
                      <a:r>
                        <a:rPr sz="14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70AD47"/>
                    </a:solidFill>
                  </a:tcPr>
                </a:tc>
              </a:tr>
              <a:tr h="1065212">
                <a:tc>
                  <a:txBody>
                    <a:bodyPr/>
                    <a:lstStyle/>
                    <a:p>
                      <a:pPr algn="l"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-......</a:t>
                      </a:r>
                      <a:r>
                        <a:rPr sz="1800"/>
                        <a:t> </a:t>
                      </a:r>
                      <a:r>
                        <a:rPr>
                          <a:solidFill>
                            <a:srgbClr val="FF0000"/>
                          </a:solidFill>
                        </a:rPr>
                        <a:t>указываются в зависимости от характера исполняемой 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algn="l">
                        <a:defRPr b="1" sz="1400">
                          <a:solidFill>
                            <a:srgbClr val="FF0000"/>
                          </a:solidFill>
                        </a:defRPr>
                      </a:pPr>
                      <a:r>
                        <a:t>работы (оказываемой услуги): 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4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4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  <a:tr h="4778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-…..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4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4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 vMerge="1">
                  <a:tcPr/>
                </a:tc>
              </a:tr>
              <a:tr h="958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1.4 Страховые взносы во внебюджетные фонды с ФОТ привлеченных специалистов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400"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sz="1400">
                          <a:solidFill>
                            <a:srgbClr val="FFFFFF"/>
                          </a:solidFill>
                        </a:defRPr>
                      </a:pPr>
                      <a:r>
                        <a:t>сумма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400"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sz="1400">
                          <a:solidFill>
                            <a:srgbClr val="FFFFFF"/>
                          </a:solidFill>
                        </a:defRPr>
                      </a:pPr>
                      <a:r>
                        <a:t>*27,1%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400"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defRPr sz="1400">
                          <a:solidFill>
                            <a:srgbClr val="FFFFFF"/>
                          </a:solidFill>
                        </a:defRPr>
                      </a:pPr>
                      <a:r>
                        <a:t> </a:t>
                      </a:r>
                    </a:p>
                  </a:txBody>
                  <a:tcPr marL="0" marR="0" marT="0" marB="0" anchor="t" anchorCtr="0" horzOverflow="overflow"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